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are used to generate electricity.</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type is from Holland and is used to pump water off of the land.</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windmill is for pumping water out of the ground.</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was the 1st U.S. turbine used to generate electricity. Invented by Charles Brush from Cleveland, Ohio The turbine’s diameter was 17 meters (50 feet), it had 144 rotor blades made of cedar wood, and it generated about 12 kilowatts of power.</a:t>
            </a:r>
            <a:endParaRPr/>
          </a:p>
        </p:txBody>
      </p:sp>
      <p:sp>
        <p:nvSpPr>
          <p:cNvPr id="169" name="Google Shape;1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cxnSp>
          <p:nvCxnSpPr>
            <p:cNvPr id="24" name="Google Shape;24;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5400"/>
              <a:buFont typeface="Trebuchet MS"/>
              <a:buNone/>
            </a:pPr>
            <a:r>
              <a:rPr lang="en-US"/>
              <a:t>Producing Electricity from Wind</a:t>
            </a:r>
            <a:endParaRPr/>
          </a:p>
        </p:txBody>
      </p:sp>
      <p:sp>
        <p:nvSpPr>
          <p:cNvPr id="144" name="Google Shape;144;p1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880"/>
              <a:buNone/>
            </a:pPr>
            <a:r>
              <a:rPr lang="en-US" sz="3600"/>
              <a:t>Wind Turbines and WindMills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40"/>
              <a:buFont typeface="Trebuchet MS"/>
              <a:buNone/>
            </a:pPr>
            <a:r>
              <a:rPr b="1" lang="en-US" sz="3240"/>
              <a:t>EXPLORATION:</a:t>
            </a:r>
            <a:br>
              <a:rPr lang="en-US" sz="3240"/>
            </a:br>
            <a:br>
              <a:rPr lang="en-US" sz="3240"/>
            </a:br>
            <a:endParaRPr sz="3240"/>
          </a:p>
        </p:txBody>
      </p:sp>
      <p:sp>
        <p:nvSpPr>
          <p:cNvPr id="205" name="Google Shape;205;p2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sz="3200"/>
              <a:t> Set up the wind turbine using the red blades. Look at the picture.</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pic>
        <p:nvPicPr>
          <p:cNvPr id="206" name="Google Shape;206;p27"/>
          <p:cNvPicPr preferRelativeResize="0"/>
          <p:nvPr/>
        </p:nvPicPr>
        <p:blipFill rotWithShape="1">
          <a:blip r:embed="rId3">
            <a:alphaModFix/>
          </a:blip>
          <a:srcRect b="0" l="0" r="0" t="0"/>
          <a:stretch/>
        </p:blipFill>
        <p:spPr>
          <a:xfrm>
            <a:off x="1057275" y="3429000"/>
            <a:ext cx="3643324" cy="2805552"/>
          </a:xfrm>
          <a:prstGeom prst="rect">
            <a:avLst/>
          </a:prstGeom>
          <a:noFill/>
          <a:ln>
            <a:noFill/>
          </a:ln>
        </p:spPr>
      </p:pic>
      <p:sp>
        <p:nvSpPr>
          <p:cNvPr id="207" name="Google Shape;207;p27"/>
          <p:cNvSpPr txBox="1"/>
          <p:nvPr/>
        </p:nvSpPr>
        <p:spPr>
          <a:xfrm>
            <a:off x="1057275" y="6470450"/>
            <a:ext cx="1109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by Van Barker</a:t>
            </a:r>
            <a:endParaRPr>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8"/>
          <p:cNvPicPr preferRelativeResize="0"/>
          <p:nvPr/>
        </p:nvPicPr>
        <p:blipFill rotWithShape="1">
          <a:blip r:embed="rId3">
            <a:alphaModFix/>
          </a:blip>
          <a:srcRect b="0" l="0" r="0" t="0"/>
          <a:stretch/>
        </p:blipFill>
        <p:spPr>
          <a:xfrm>
            <a:off x="1428751" y="785812"/>
            <a:ext cx="6262688" cy="5172075"/>
          </a:xfrm>
          <a:prstGeom prst="rect">
            <a:avLst/>
          </a:prstGeom>
          <a:noFill/>
          <a:ln>
            <a:noFill/>
          </a:ln>
        </p:spPr>
      </p:pic>
      <p:sp>
        <p:nvSpPr>
          <p:cNvPr id="213" name="Google Shape;213;p28"/>
          <p:cNvSpPr txBox="1"/>
          <p:nvPr/>
        </p:nvSpPr>
        <p:spPr>
          <a:xfrm>
            <a:off x="1428750" y="6234550"/>
            <a:ext cx="1050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by Van Barker</a:t>
            </a:r>
            <a:endParaRPr>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9"/>
          <p:cNvPicPr preferRelativeResize="0"/>
          <p:nvPr/>
        </p:nvPicPr>
        <p:blipFill rotWithShape="1">
          <a:blip r:embed="rId3">
            <a:alphaModFix/>
          </a:blip>
          <a:srcRect b="0" l="0" r="0" t="0"/>
          <a:stretch/>
        </p:blipFill>
        <p:spPr>
          <a:xfrm>
            <a:off x="900113" y="342900"/>
            <a:ext cx="6519862" cy="5529263"/>
          </a:xfrm>
          <a:prstGeom prst="rect">
            <a:avLst/>
          </a:prstGeom>
          <a:noFill/>
          <a:ln>
            <a:noFill/>
          </a:ln>
        </p:spPr>
      </p:pic>
      <p:sp>
        <p:nvSpPr>
          <p:cNvPr id="219" name="Google Shape;219;p29"/>
          <p:cNvSpPr txBox="1"/>
          <p:nvPr/>
        </p:nvSpPr>
        <p:spPr>
          <a:xfrm>
            <a:off x="900125" y="6234550"/>
            <a:ext cx="1082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by Van Barker</a:t>
            </a:r>
            <a:endParaRPr>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40"/>
              <a:buFont typeface="Trebuchet MS"/>
              <a:buNone/>
            </a:pPr>
            <a:r>
              <a:rPr lang="en-US" sz="3240"/>
              <a:t>Connect the wires to the interface board and turn the fan on to medium, see if you can get the music to play.</a:t>
            </a:r>
            <a:endParaRPr/>
          </a:p>
        </p:txBody>
      </p:sp>
      <p:sp>
        <p:nvSpPr>
          <p:cNvPr id="225" name="Google Shape;225;p3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sz="3200"/>
              <a:t>Answer the questions on the student sheet</a:t>
            </a:r>
            <a:endParaRPr/>
          </a:p>
          <a:p>
            <a:pPr indent="-180340" lvl="0" marL="342900" rtl="0" algn="l">
              <a:spcBef>
                <a:spcPts val="1000"/>
              </a:spcBef>
              <a:spcAft>
                <a:spcPts val="0"/>
              </a:spcAft>
              <a:buSzPts val="2560"/>
              <a:buNone/>
            </a:pPr>
            <a:r>
              <a:t/>
            </a:r>
            <a:endParaRPr sz="3200"/>
          </a:p>
          <a:p>
            <a:pPr indent="-180340" lvl="0" marL="342900" rtl="0" algn="l">
              <a:spcBef>
                <a:spcPts val="1000"/>
              </a:spcBef>
              <a:spcAft>
                <a:spcPts val="0"/>
              </a:spcAft>
              <a:buSzPts val="2560"/>
              <a:buNone/>
            </a:pPr>
            <a:r>
              <a:t/>
            </a:r>
            <a:endParaRPr sz="3200"/>
          </a:p>
          <a:p>
            <a:pPr indent="-342900" lvl="0" marL="342900" rtl="0" algn="l">
              <a:spcBef>
                <a:spcPts val="1000"/>
              </a:spcBef>
              <a:spcAft>
                <a:spcPts val="0"/>
              </a:spcAft>
              <a:buSzPts val="2560"/>
              <a:buChar char="►"/>
            </a:pPr>
            <a:r>
              <a:rPr lang="en-US" sz="3200"/>
              <a:t>Now let’s look at blade design.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Take off the red blades and use the hub.</a:t>
            </a:r>
            <a:endParaRPr/>
          </a:p>
        </p:txBody>
      </p:sp>
      <p:pic>
        <p:nvPicPr>
          <p:cNvPr id="231" name="Google Shape;231;p31"/>
          <p:cNvPicPr preferRelativeResize="0"/>
          <p:nvPr>
            <p:ph idx="1" type="body"/>
          </p:nvPr>
        </p:nvPicPr>
        <p:blipFill rotWithShape="1">
          <a:blip r:embed="rId3">
            <a:alphaModFix/>
          </a:blip>
          <a:srcRect b="0" l="0" r="0" t="0"/>
          <a:stretch/>
        </p:blipFill>
        <p:spPr>
          <a:xfrm>
            <a:off x="677335" y="2160588"/>
            <a:ext cx="6238190" cy="3881437"/>
          </a:xfrm>
          <a:prstGeom prst="rect">
            <a:avLst/>
          </a:prstGeom>
          <a:noFill/>
          <a:ln>
            <a:noFill/>
          </a:ln>
        </p:spPr>
      </p:pic>
      <p:sp>
        <p:nvSpPr>
          <p:cNvPr id="232" name="Google Shape;232;p31"/>
          <p:cNvSpPr txBox="1"/>
          <p:nvPr/>
        </p:nvSpPr>
        <p:spPr>
          <a:xfrm>
            <a:off x="677325" y="6301950"/>
            <a:ext cx="104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by Van Barker</a:t>
            </a:r>
            <a:endParaRPr>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Design blades for your turbine </a:t>
            </a:r>
            <a:endParaRPr/>
          </a:p>
        </p:txBody>
      </p:sp>
      <p:sp>
        <p:nvSpPr>
          <p:cNvPr id="238" name="Google Shape;238;p3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sz="3200"/>
              <a:t>Materials you could use:</a:t>
            </a:r>
            <a:endParaRPr/>
          </a:p>
          <a:p>
            <a:pPr indent="-342900" lvl="0" marL="342900" rtl="0" algn="l">
              <a:spcBef>
                <a:spcPts val="1000"/>
              </a:spcBef>
              <a:spcAft>
                <a:spcPts val="0"/>
              </a:spcAft>
              <a:buSzPts val="2560"/>
              <a:buChar char="►"/>
            </a:pPr>
            <a:r>
              <a:rPr lang="en-US" sz="3200"/>
              <a:t>Cardboard</a:t>
            </a:r>
            <a:endParaRPr/>
          </a:p>
          <a:p>
            <a:pPr indent="-342900" lvl="0" marL="342900" rtl="0" algn="l">
              <a:spcBef>
                <a:spcPts val="1000"/>
              </a:spcBef>
              <a:spcAft>
                <a:spcPts val="0"/>
              </a:spcAft>
              <a:buSzPts val="2560"/>
              <a:buChar char="►"/>
            </a:pPr>
            <a:r>
              <a:rPr lang="en-US" sz="3200"/>
              <a:t>Paper plates</a:t>
            </a:r>
            <a:endParaRPr/>
          </a:p>
          <a:p>
            <a:pPr indent="-342900" lvl="0" marL="342900" rtl="0" algn="l">
              <a:spcBef>
                <a:spcPts val="1000"/>
              </a:spcBef>
              <a:spcAft>
                <a:spcPts val="0"/>
              </a:spcAft>
              <a:buSzPts val="2560"/>
              <a:buChar char="►"/>
            </a:pPr>
            <a:r>
              <a:rPr lang="en-US" sz="3200"/>
              <a:t>Construction paper</a:t>
            </a:r>
            <a:endParaRPr/>
          </a:p>
          <a:p>
            <a:pPr indent="-342900" lvl="0" marL="342900" rtl="0" algn="l">
              <a:spcBef>
                <a:spcPts val="1000"/>
              </a:spcBef>
              <a:spcAft>
                <a:spcPts val="0"/>
              </a:spcAft>
              <a:buSzPts val="2560"/>
              <a:buChar char="►"/>
            </a:pPr>
            <a:r>
              <a:rPr lang="en-US" sz="3200"/>
              <a:t>Plastic cups</a:t>
            </a:r>
            <a:endParaRPr/>
          </a:p>
          <a:p>
            <a:pPr indent="-342900" lvl="0" marL="342900" rtl="0" algn="l">
              <a:spcBef>
                <a:spcPts val="1000"/>
              </a:spcBef>
              <a:spcAft>
                <a:spcPts val="0"/>
              </a:spcAft>
              <a:buSzPts val="2560"/>
              <a:buChar char="►"/>
            </a:pPr>
            <a:r>
              <a:rPr lang="en-US" sz="3200"/>
              <a:t>Balsa wood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677334" y="609600"/>
            <a:ext cx="8596668" cy="18049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240"/>
              <a:buFont typeface="Trebuchet MS"/>
              <a:buNone/>
            </a:pPr>
            <a:r>
              <a:rPr lang="en-US" sz="3240"/>
              <a:t>Set up the wind turbine using the hub with the fan 2 meters away and attach the wires of the turbine to the multimeter. </a:t>
            </a:r>
            <a:endParaRPr/>
          </a:p>
        </p:txBody>
      </p:sp>
      <p:sp>
        <p:nvSpPr>
          <p:cNvPr id="244" name="Google Shape;244;p3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sz="3200"/>
              <a:t>This is your testing area.</a:t>
            </a:r>
            <a:endParaRPr/>
          </a:p>
          <a:p>
            <a:pPr indent="-342900" lvl="0" marL="342900" rtl="0" algn="l">
              <a:spcBef>
                <a:spcPts val="1000"/>
              </a:spcBef>
              <a:spcAft>
                <a:spcPts val="0"/>
              </a:spcAft>
              <a:buSzPts val="2560"/>
              <a:buChar char="►"/>
            </a:pPr>
            <a:r>
              <a:rPr lang="en-US" sz="3200"/>
              <a:t>Once your blades are designed, test your blades.</a:t>
            </a:r>
            <a:endParaRPr/>
          </a:p>
          <a:p>
            <a:pPr indent="-342900" lvl="0" marL="342900" rtl="0" algn="l">
              <a:spcBef>
                <a:spcPts val="1000"/>
              </a:spcBef>
              <a:spcAft>
                <a:spcPts val="0"/>
              </a:spcAft>
              <a:buSzPts val="2560"/>
              <a:buChar char="►"/>
            </a:pPr>
            <a:r>
              <a:rPr lang="en-US" sz="3200"/>
              <a:t>Answer the questions on the student sheet.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What are wind turbines used for?</a:t>
            </a:r>
            <a:endParaRPr/>
          </a:p>
        </p:txBody>
      </p:sp>
      <p:sp>
        <p:nvSpPr>
          <p:cNvPr id="150" name="Google Shape;150;p19"/>
          <p:cNvSpPr txBox="1"/>
          <p:nvPr>
            <p:ph idx="1" type="body"/>
          </p:nvPr>
        </p:nvSpPr>
        <p:spPr>
          <a:xfrm>
            <a:off x="0" y="2918552"/>
            <a:ext cx="7963444" cy="3122810"/>
          </a:xfrm>
          <a:prstGeom prst="rect">
            <a:avLst/>
          </a:prstGeom>
          <a:noFill/>
          <a:ln>
            <a:noFill/>
          </a:ln>
        </p:spPr>
        <p:txBody>
          <a:bodyPr anchorCtr="0" anchor="t" bIns="45700" lIns="91425" spcFirstLastPara="1" rIns="91425" wrap="square" tIns="45700">
            <a:noAutofit/>
          </a:bodyPr>
          <a:lstStyle/>
          <a:p>
            <a:pPr indent="-251459" lvl="0" marL="342900" rtl="0" algn="l">
              <a:spcBef>
                <a:spcPts val="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a:p>
            <a:pPr indent="-251459" lvl="0" marL="342900" rtl="0" algn="l">
              <a:spcBef>
                <a:spcPts val="1000"/>
              </a:spcBef>
              <a:spcAft>
                <a:spcPts val="0"/>
              </a:spcAft>
              <a:buSzPts val="1440"/>
              <a:buNone/>
            </a:pPr>
            <a:r>
              <a:t/>
            </a:r>
            <a:endParaRPr/>
          </a:p>
        </p:txBody>
      </p:sp>
      <p:pic>
        <p:nvPicPr>
          <p:cNvPr id="151" name="Google Shape;151;p19"/>
          <p:cNvPicPr preferRelativeResize="0"/>
          <p:nvPr/>
        </p:nvPicPr>
        <p:blipFill>
          <a:blip r:embed="rId3">
            <a:alphaModFix/>
          </a:blip>
          <a:stretch>
            <a:fillRect/>
          </a:stretch>
        </p:blipFill>
        <p:spPr>
          <a:xfrm>
            <a:off x="1955600" y="1446600"/>
            <a:ext cx="4406800" cy="4781850"/>
          </a:xfrm>
          <a:prstGeom prst="rect">
            <a:avLst/>
          </a:prstGeom>
          <a:noFill/>
          <a:ln>
            <a:noFill/>
          </a:ln>
        </p:spPr>
      </p:pic>
      <p:sp>
        <p:nvSpPr>
          <p:cNvPr id="152" name="Google Shape;152;p19"/>
          <p:cNvSpPr txBox="1"/>
          <p:nvPr/>
        </p:nvSpPr>
        <p:spPr>
          <a:xfrm>
            <a:off x="2183300" y="6362400"/>
            <a:ext cx="417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by Dennis Schroeder/NREL</a:t>
            </a:r>
            <a:endParaRPr>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Where have you seen this type of windmill?</a:t>
            </a:r>
            <a:endParaRPr/>
          </a:p>
        </p:txBody>
      </p:sp>
      <p:pic>
        <p:nvPicPr>
          <p:cNvPr id="158" name="Google Shape;158;p20"/>
          <p:cNvPicPr preferRelativeResize="0"/>
          <p:nvPr/>
        </p:nvPicPr>
        <p:blipFill>
          <a:blip r:embed="rId3">
            <a:alphaModFix/>
          </a:blip>
          <a:stretch>
            <a:fillRect/>
          </a:stretch>
        </p:blipFill>
        <p:spPr>
          <a:xfrm>
            <a:off x="3049875" y="1482800"/>
            <a:ext cx="3824976" cy="4549550"/>
          </a:xfrm>
          <a:prstGeom prst="rect">
            <a:avLst/>
          </a:prstGeom>
          <a:noFill/>
          <a:ln>
            <a:noFill/>
          </a:ln>
        </p:spPr>
      </p:pic>
      <p:sp>
        <p:nvSpPr>
          <p:cNvPr id="159" name="Google Shape;159;p20"/>
          <p:cNvSpPr txBox="1"/>
          <p:nvPr/>
        </p:nvSpPr>
        <p:spPr>
          <a:xfrm>
            <a:off x="3049875" y="6318800"/>
            <a:ext cx="1017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Source Pexels by Andrej Zeman</a:t>
            </a:r>
            <a:endParaRPr>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We see this type of windmill on the plains. What is it used for?</a:t>
            </a:r>
            <a:endParaRPr/>
          </a:p>
        </p:txBody>
      </p:sp>
      <p:pic>
        <p:nvPicPr>
          <p:cNvPr id="165" name="Google Shape;165;p21"/>
          <p:cNvPicPr preferRelativeResize="0"/>
          <p:nvPr/>
        </p:nvPicPr>
        <p:blipFill>
          <a:blip r:embed="rId3">
            <a:alphaModFix/>
          </a:blip>
          <a:stretch>
            <a:fillRect/>
          </a:stretch>
        </p:blipFill>
        <p:spPr>
          <a:xfrm>
            <a:off x="2089425" y="2082800"/>
            <a:ext cx="4650624" cy="3932700"/>
          </a:xfrm>
          <a:prstGeom prst="rect">
            <a:avLst/>
          </a:prstGeom>
          <a:noFill/>
          <a:ln>
            <a:noFill/>
          </a:ln>
        </p:spPr>
      </p:pic>
      <p:sp>
        <p:nvSpPr>
          <p:cNvPr id="166" name="Google Shape;166;p21"/>
          <p:cNvSpPr txBox="1"/>
          <p:nvPr/>
        </p:nvSpPr>
        <p:spPr>
          <a:xfrm>
            <a:off x="2089425" y="6318800"/>
            <a:ext cx="1019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Photo Source Pexels by Aaron Fox</a:t>
            </a:r>
            <a:endParaRPr>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How about this one from 1888?</a:t>
            </a:r>
            <a:endParaRPr/>
          </a:p>
        </p:txBody>
      </p:sp>
      <p:pic>
        <p:nvPicPr>
          <p:cNvPr descr="See the source image" id="172" name="Google Shape;172;p22"/>
          <p:cNvPicPr preferRelativeResize="0"/>
          <p:nvPr>
            <p:ph idx="1" type="body"/>
          </p:nvPr>
        </p:nvPicPr>
        <p:blipFill rotWithShape="1">
          <a:blip r:embed="rId3">
            <a:alphaModFix/>
          </a:blip>
          <a:srcRect b="0" l="0" r="0" t="0"/>
          <a:stretch/>
        </p:blipFill>
        <p:spPr>
          <a:xfrm>
            <a:off x="2371725" y="1414464"/>
            <a:ext cx="5357813" cy="4627562"/>
          </a:xfrm>
          <a:prstGeom prst="rect">
            <a:avLst/>
          </a:prstGeom>
          <a:noFill/>
          <a:ln>
            <a:noFill/>
          </a:ln>
        </p:spPr>
      </p:pic>
      <p:sp>
        <p:nvSpPr>
          <p:cNvPr id="173" name="Google Shape;173;p22"/>
          <p:cNvSpPr txBox="1"/>
          <p:nvPr/>
        </p:nvSpPr>
        <p:spPr>
          <a:xfrm>
            <a:off x="2371725" y="6335650"/>
            <a:ext cx="1029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Image Source Public Domain</a:t>
            </a:r>
            <a:endParaRPr>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When the blades move what happens?</a:t>
            </a:r>
            <a:endParaRPr/>
          </a:p>
        </p:txBody>
      </p:sp>
      <p:sp>
        <p:nvSpPr>
          <p:cNvPr id="179" name="Google Shape;179;p2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560"/>
              <a:buChar char="►"/>
            </a:pPr>
            <a:r>
              <a:rPr lang="en-US" sz="3200"/>
              <a:t>Water is pumped</a:t>
            </a:r>
            <a:endParaRPr/>
          </a:p>
          <a:p>
            <a:pPr indent="-342900" lvl="0" marL="342900" rtl="0" algn="l">
              <a:spcBef>
                <a:spcPts val="1000"/>
              </a:spcBef>
              <a:spcAft>
                <a:spcPts val="0"/>
              </a:spcAft>
              <a:buSzPts val="2560"/>
              <a:buChar char="►"/>
            </a:pPr>
            <a:r>
              <a:rPr lang="en-US" sz="3200"/>
              <a:t>Grain is ground up</a:t>
            </a:r>
            <a:endParaRPr/>
          </a:p>
          <a:p>
            <a:pPr indent="-342900" lvl="0" marL="342900" rtl="0" algn="l">
              <a:spcBef>
                <a:spcPts val="1000"/>
              </a:spcBef>
              <a:spcAft>
                <a:spcPts val="0"/>
              </a:spcAft>
              <a:buSzPts val="2560"/>
              <a:buChar char="►"/>
            </a:pPr>
            <a:r>
              <a:rPr lang="en-US" sz="3200"/>
              <a:t> Turn a wheel that will do some kind of work</a:t>
            </a:r>
            <a:endParaRPr/>
          </a:p>
          <a:p>
            <a:pPr indent="-342900" lvl="0" marL="342900" rtl="0" algn="l">
              <a:spcBef>
                <a:spcPts val="1000"/>
              </a:spcBef>
              <a:spcAft>
                <a:spcPts val="0"/>
              </a:spcAft>
              <a:buSzPts val="2560"/>
              <a:buChar char="►"/>
            </a:pPr>
            <a:r>
              <a:rPr lang="en-US" sz="3200"/>
              <a:t>Electricity is generated</a:t>
            </a:r>
            <a:endParaRPr/>
          </a:p>
          <a:p>
            <a:pPr indent="-180340" lvl="0" marL="342900" rtl="0" algn="l">
              <a:spcBef>
                <a:spcPts val="1000"/>
              </a:spcBef>
              <a:spcAft>
                <a:spcPts val="0"/>
              </a:spcAft>
              <a:buSzPts val="2560"/>
              <a:buNone/>
            </a:pPr>
            <a:r>
              <a:t/>
            </a:r>
            <a:endParaRPr sz="3200"/>
          </a:p>
          <a:p>
            <a:pPr indent="-180340" lvl="0" marL="342900" rtl="0" algn="l">
              <a:spcBef>
                <a:spcPts val="1000"/>
              </a:spcBef>
              <a:spcAft>
                <a:spcPts val="0"/>
              </a:spcAft>
              <a:buSzPts val="2560"/>
              <a:buNone/>
            </a:pPr>
            <a:r>
              <a:t/>
            </a:r>
            <a:endParaRPr sz="3200"/>
          </a:p>
          <a:p>
            <a:pPr indent="-180340" lvl="0" marL="342900" rtl="0" algn="l">
              <a:spcBef>
                <a:spcPts val="1000"/>
              </a:spcBef>
              <a:spcAft>
                <a:spcPts val="0"/>
              </a:spcAft>
              <a:buSzPts val="2560"/>
              <a:buNone/>
            </a:pPr>
            <a:r>
              <a:t/>
            </a:r>
            <a:endParaRPr sz="3200"/>
          </a:p>
          <a:p>
            <a:pPr indent="-251459" lvl="0" marL="342900" rtl="0" algn="l">
              <a:spcBef>
                <a:spcPts val="1000"/>
              </a:spcBef>
              <a:spcAft>
                <a:spcPts val="0"/>
              </a:spcAft>
              <a:buSzPts val="144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Do you think the design of the structure or the blades affect how fast they turn?</a:t>
            </a:r>
            <a:endParaRPr/>
          </a:p>
        </p:txBody>
      </p:sp>
      <p:sp>
        <p:nvSpPr>
          <p:cNvPr id="185" name="Google Shape;185;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368"/>
              <a:buChar char="►"/>
            </a:pPr>
            <a:r>
              <a:rPr lang="en-US" sz="2960"/>
              <a:t>Modern wind turbines have two or three long, light-weight blades that turn quickly.</a:t>
            </a:r>
            <a:endParaRPr/>
          </a:p>
          <a:p>
            <a:pPr indent="-342900" lvl="0" marL="342900" rtl="0" algn="l">
              <a:lnSpc>
                <a:spcPct val="90000"/>
              </a:lnSpc>
              <a:spcBef>
                <a:spcPts val="1000"/>
              </a:spcBef>
              <a:spcAft>
                <a:spcPts val="0"/>
              </a:spcAft>
              <a:buSzPts val="2368"/>
              <a:buChar char="►"/>
            </a:pPr>
            <a:r>
              <a:rPr lang="en-US" sz="2960"/>
              <a:t> The longer the blade and the greater the wind speed, the more electricity generated. </a:t>
            </a:r>
            <a:endParaRPr/>
          </a:p>
          <a:p>
            <a:pPr indent="-342900" lvl="0" marL="342900" rtl="0" algn="l">
              <a:lnSpc>
                <a:spcPct val="90000"/>
              </a:lnSpc>
              <a:spcBef>
                <a:spcPts val="1000"/>
              </a:spcBef>
              <a:spcAft>
                <a:spcPts val="0"/>
              </a:spcAft>
              <a:buSzPts val="2368"/>
              <a:buChar char="►"/>
            </a:pPr>
            <a:r>
              <a:rPr lang="en-US" sz="2960"/>
              <a:t>Steady wind speeds of no less than 12 miles per hour year round are required to effectively generate electricity.</a:t>
            </a:r>
            <a:endParaRPr/>
          </a:p>
          <a:p>
            <a:pPr indent="0" lvl="0" marL="0" rtl="0" algn="l">
              <a:lnSpc>
                <a:spcPct val="90000"/>
              </a:lnSpc>
              <a:spcBef>
                <a:spcPts val="1000"/>
              </a:spcBef>
              <a:spcAft>
                <a:spcPts val="0"/>
              </a:spcAft>
              <a:buSzPts val="1332"/>
              <a:buNone/>
            </a:pPr>
            <a:br>
              <a:rPr lang="en-US" sz="1665"/>
            </a:br>
            <a:endParaRPr sz="166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What does the inside of a modern wind turbine look like?</a:t>
            </a:r>
            <a:endParaRPr/>
          </a:p>
        </p:txBody>
      </p:sp>
      <p:pic>
        <p:nvPicPr>
          <p:cNvPr id="191" name="Google Shape;191;p25"/>
          <p:cNvPicPr preferRelativeResize="0"/>
          <p:nvPr>
            <p:ph idx="1" type="body"/>
          </p:nvPr>
        </p:nvPicPr>
        <p:blipFill rotWithShape="1">
          <a:blip r:embed="rId3">
            <a:alphaModFix/>
          </a:blip>
          <a:srcRect b="0" l="0" r="0" t="0"/>
          <a:stretch/>
        </p:blipFill>
        <p:spPr>
          <a:xfrm>
            <a:off x="400050" y="1785950"/>
            <a:ext cx="8985600" cy="4448700"/>
          </a:xfrm>
          <a:prstGeom prst="rect">
            <a:avLst/>
          </a:prstGeom>
          <a:noFill/>
          <a:ln>
            <a:noFill/>
          </a:ln>
        </p:spPr>
      </p:pic>
      <p:sp>
        <p:nvSpPr>
          <p:cNvPr id="192" name="Google Shape;192;p25"/>
          <p:cNvSpPr txBox="1"/>
          <p:nvPr/>
        </p:nvSpPr>
        <p:spPr>
          <a:xfrm>
            <a:off x="400050" y="6470450"/>
            <a:ext cx="1176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Trebuchet MS"/>
                <a:ea typeface="Trebuchet MS"/>
                <a:cs typeface="Trebuchet MS"/>
                <a:sym typeface="Trebuchet MS"/>
              </a:rPr>
              <a:t>Diagram courtesy of electricalacademia.com</a:t>
            </a:r>
            <a:endParaRPr>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A Simpler Picture</a:t>
            </a:r>
            <a:endParaRPr/>
          </a:p>
        </p:txBody>
      </p:sp>
      <p:pic>
        <p:nvPicPr>
          <p:cNvPr id="198" name="Google Shape;198;p26"/>
          <p:cNvPicPr preferRelativeResize="0"/>
          <p:nvPr>
            <p:ph idx="1" type="body"/>
          </p:nvPr>
        </p:nvPicPr>
        <p:blipFill rotWithShape="1">
          <a:blip r:embed="rId3">
            <a:alphaModFix/>
          </a:blip>
          <a:srcRect b="0" l="0" r="0" t="0"/>
          <a:stretch/>
        </p:blipFill>
        <p:spPr>
          <a:xfrm>
            <a:off x="1443025" y="1415400"/>
            <a:ext cx="7286700" cy="4549500"/>
          </a:xfrm>
          <a:prstGeom prst="rect">
            <a:avLst/>
          </a:prstGeom>
          <a:noFill/>
          <a:ln>
            <a:noFill/>
          </a:ln>
        </p:spPr>
      </p:pic>
      <p:sp>
        <p:nvSpPr>
          <p:cNvPr id="199" name="Google Shape;199;p26"/>
          <p:cNvSpPr txBox="1"/>
          <p:nvPr/>
        </p:nvSpPr>
        <p:spPr>
          <a:xfrm>
            <a:off x="1443025" y="6133450"/>
            <a:ext cx="125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Source from NEED.org</a:t>
            </a:r>
            <a:endParaRPr>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